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1169" r:id="rId2"/>
  </p:sldIdLst>
  <p:sldSz cx="7559675" cy="10691813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8">
          <p15:clr>
            <a:srgbClr val="A4A3A4"/>
          </p15:clr>
        </p15:guide>
        <p15:guide id="2" pos="23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8E"/>
    <a:srgbClr val="036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304" y="34"/>
      </p:cViewPr>
      <p:guideLst>
        <p:guide orient="horz" pos="338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950" y="1143000"/>
            <a:ext cx="2182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BBBAA-38AE-2D39-ACBA-10BE8A4C3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67470F-BE3A-71B0-6BCE-E9D2C0AE1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102B33-B2AD-9ED8-1EBB-5AF59DB0C91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8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E409-E65C-E57A-C193-D5B535262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A09C4F4-A4CD-A994-9371-F167F1E91E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326" t="3502" r="9663" b="-2071"/>
          <a:stretch/>
        </p:blipFill>
        <p:spPr>
          <a:xfrm>
            <a:off x="6019799" y="9310835"/>
            <a:ext cx="1310855" cy="109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C7C7403-8F3A-4F4B-1E0C-0A03FC4D29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158"/>
          <a:stretch/>
        </p:blipFill>
        <p:spPr>
          <a:xfrm>
            <a:off x="5171647" y="8693668"/>
            <a:ext cx="1230054" cy="103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3F546AF-4FE0-F449-6D40-10593F85DA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968" t="9289" r="46475" b="44330"/>
          <a:stretch/>
        </p:blipFill>
        <p:spPr>
          <a:xfrm>
            <a:off x="6100600" y="7931863"/>
            <a:ext cx="1230054" cy="109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9A7E98E-D902-DD48-95CF-655E9286E1BA}"/>
              </a:ext>
            </a:extLst>
          </p:cNvPr>
          <p:cNvSpPr txBox="1"/>
          <p:nvPr/>
        </p:nvSpPr>
        <p:spPr>
          <a:xfrm>
            <a:off x="234315" y="2084283"/>
            <a:ext cx="7108190" cy="16365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indent="355600" algn="just">
              <a:lnSpc>
                <a:spcPct val="120000"/>
              </a:lnSpc>
              <a:extLst>
                <a:ext uri="{35155182-B16C-46BC-9424-99874614C6A1}">
                  <wpsdc:indentchars xmlns="" xmlns:wpsdc="http://www.wps.cn/officeDocument/2017/drawingmlCustomData" xmlns:lc="http://schemas.openxmlformats.org/drawingml/2006/lockedCanvas" val="200" checksum="3837665281"/>
                </a:ext>
              </a:extLs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国药中生研究院</a:t>
            </a:r>
            <a:r>
              <a:rPr lang="zh-CN" altLang="en-US" sz="1400" b="1" kern="0" dirty="0">
                <a:solidFill>
                  <a:srgbClr val="25488E"/>
                </a:solidFill>
                <a:sym typeface="Calibri" pitchFamily="34" charset="0"/>
              </a:rPr>
              <a:t>免疫评价技术平台</a:t>
            </a:r>
            <a:r>
              <a:rPr lang="zh-CN" altLang="en-US" sz="1400" kern="0" dirty="0">
                <a:sym typeface="Calibri" pitchFamily="34" charset="0"/>
              </a:rPr>
              <a:t>依托于研究院分析测试中心</a:t>
            </a:r>
            <a:r>
              <a:rPr lang="zh-CN" altLang="en-US" sz="1400" kern="0" dirty="0"/>
              <a:t>，配套</a:t>
            </a:r>
            <a:r>
              <a:rPr lang="zh-CN" altLang="en-US" sz="1400" b="1" kern="0" dirty="0">
                <a:solidFill>
                  <a:srgbClr val="25488E"/>
                </a:solidFill>
              </a:rPr>
              <a:t>自有</a:t>
            </a:r>
            <a:r>
              <a:rPr lang="en-US" altLang="zh-CN" sz="1400" b="1" kern="0" dirty="0">
                <a:solidFill>
                  <a:srgbClr val="25488E"/>
                </a:solidFill>
              </a:rPr>
              <a:t>P1</a:t>
            </a:r>
            <a:r>
              <a:rPr lang="zh-CN" altLang="en-US" sz="1400" b="1" kern="0" dirty="0">
                <a:solidFill>
                  <a:srgbClr val="25488E"/>
                </a:solidFill>
              </a:rPr>
              <a:t>至</a:t>
            </a:r>
            <a:r>
              <a:rPr lang="en-US" altLang="zh-CN" sz="1400" b="1" kern="0" dirty="0">
                <a:solidFill>
                  <a:srgbClr val="25488E"/>
                </a:solidFill>
              </a:rPr>
              <a:t>P3</a:t>
            </a:r>
            <a:r>
              <a:rPr lang="zh-CN" altLang="en-US" sz="1400" b="1" kern="0" dirty="0">
                <a:solidFill>
                  <a:srgbClr val="25488E"/>
                </a:solidFill>
              </a:rPr>
              <a:t>级</a:t>
            </a:r>
            <a:r>
              <a:rPr lang="zh-CN" altLang="en-US" sz="1400" kern="0" dirty="0"/>
              <a:t>实验动物中心与生物安全实验室，可提供从动物实验、取材制样到免疫检测的</a:t>
            </a:r>
            <a:r>
              <a:rPr lang="zh-CN" altLang="en-US" sz="1400" b="1" kern="0" dirty="0">
                <a:solidFill>
                  <a:srgbClr val="25488E"/>
                </a:solidFill>
              </a:rPr>
              <a:t>一站式全方位技术服务</a:t>
            </a:r>
            <a:r>
              <a:rPr lang="zh-CN" altLang="en-US" sz="1400" kern="0" dirty="0"/>
              <a:t>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为创新药申报和应用基础研究提供</a:t>
            </a:r>
            <a:r>
              <a:rPr lang="zh-CN" altLang="en-US" sz="1400" b="1" kern="0" dirty="0">
                <a:solidFill>
                  <a:srgbClr val="25488E"/>
                </a:solidFill>
                <a:sym typeface="+mn-ea"/>
              </a:rPr>
              <a:t>免疫评价解决方案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平台已支持创新疫苗、免疫新材料、肿瘤免疫治疗、小分子药物等多种产品的研发与申报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，团队成员均为免疫学相关专业博士及硕士，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Calibri" pitchFamily="34" charset="0"/>
              </a:rPr>
              <a:t>具有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丰富的生物制品临床前免疫评价经验，累计助推 </a:t>
            </a:r>
            <a:r>
              <a:rPr lang="en-US" altLang="zh-CN" sz="1400" b="1" kern="0" dirty="0">
                <a:solidFill>
                  <a:srgbClr val="25488E"/>
                </a:solidFill>
                <a:sym typeface="Calibri" pitchFamily="34" charset="0"/>
              </a:rPr>
              <a:t>7</a:t>
            </a:r>
            <a:r>
              <a:rPr lang="zh-CN" altLang="en-US" sz="1400" b="1" kern="0" dirty="0">
                <a:solidFill>
                  <a:srgbClr val="25488E"/>
                </a:solidFill>
                <a:sym typeface="Calibri" pitchFamily="34" charset="0"/>
              </a:rPr>
              <a:t>项疫苗产品（</a:t>
            </a:r>
            <a:r>
              <a:rPr lang="en-US" altLang="zh-CN" sz="1400" b="1" kern="0" dirty="0">
                <a:solidFill>
                  <a:srgbClr val="25488E"/>
                </a:solidFill>
                <a:sym typeface="Calibri" pitchFamily="34" charset="0"/>
              </a:rPr>
              <a:t>3</a:t>
            </a:r>
            <a:r>
              <a:rPr lang="zh-CN" altLang="en-US" sz="1400" b="1" kern="0" dirty="0">
                <a:solidFill>
                  <a:srgbClr val="25488E"/>
                </a:solidFill>
                <a:sym typeface="Calibri" pitchFamily="34" charset="0"/>
              </a:rPr>
              <a:t>项为</a:t>
            </a:r>
            <a:r>
              <a:rPr lang="en-US" altLang="zh-CN" sz="1400" b="1" kern="0" dirty="0">
                <a:solidFill>
                  <a:srgbClr val="25488E"/>
                </a:solidFill>
                <a:sym typeface="Calibri" pitchFamily="34" charset="0"/>
              </a:rPr>
              <a:t>I</a:t>
            </a:r>
            <a:r>
              <a:rPr lang="zh-CN" altLang="en-US" sz="1400" b="1" kern="0" dirty="0">
                <a:solidFill>
                  <a:srgbClr val="25488E"/>
                </a:solidFill>
                <a:sym typeface="Calibri" pitchFamily="34" charset="0"/>
              </a:rPr>
              <a:t>类新药）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Calibri" pitchFamily="34" charset="0"/>
              </a:rPr>
              <a:t>获得临床批件，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《Science》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等学术期刊发表多篇论文。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12DBED-9D33-A450-5047-EE4707E5359A}"/>
              </a:ext>
            </a:extLst>
          </p:cNvPr>
          <p:cNvSpPr txBox="1"/>
          <p:nvPr/>
        </p:nvSpPr>
        <p:spPr>
          <a:xfrm>
            <a:off x="247033" y="1057910"/>
            <a:ext cx="7095472" cy="883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eaLnBrk="0" fontAlgn="auto">
              <a:lnSpc>
                <a:spcPct val="130000"/>
              </a:lnSpc>
            </a:pPr>
            <a:r>
              <a:rPr lang="zh-CN" sz="2400" b="1" kern="0" spc="20" dirty="0">
                <a:solidFill>
                  <a:srgbClr val="221815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服务行业引领</a:t>
            </a:r>
            <a:r>
              <a:rPr lang="en-US" altLang="zh-CN" sz="2400" b="1" kern="0" spc="20" dirty="0">
                <a:solidFill>
                  <a:srgbClr val="221815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400" b="1" kern="0" spc="20" dirty="0">
                <a:solidFill>
                  <a:srgbClr val="221815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助力科技创新</a:t>
            </a:r>
            <a:endParaRPr sz="2400" b="1" kern="0" spc="20" dirty="0">
              <a:solidFill>
                <a:srgbClr val="221815">
                  <a:alpha val="10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indent="0" algn="r" eaLnBrk="0" fontAlgn="auto">
              <a:lnSpc>
                <a:spcPct val="130000"/>
              </a:lnSpc>
            </a:pPr>
            <a:r>
              <a:rPr sz="2000" b="1" kern="0" spc="10" dirty="0">
                <a:solidFill>
                  <a:srgbClr val="254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——</a:t>
            </a:r>
            <a:r>
              <a:rPr lang="zh-CN" sz="2000" b="1" kern="0" spc="10" dirty="0">
                <a:solidFill>
                  <a:srgbClr val="254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中国生物研究院</a:t>
            </a:r>
            <a:r>
              <a:rPr lang="en-US" altLang="zh-CN" sz="2000" b="1" kern="0" spc="10" dirty="0">
                <a:solidFill>
                  <a:srgbClr val="254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kern="0" spc="10" dirty="0">
                <a:solidFill>
                  <a:srgbClr val="254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免疫评价技术平台</a:t>
            </a:r>
            <a:endParaRPr lang="zh-CN" altLang="en-US" sz="1600" b="1" kern="0" spc="10" dirty="0">
              <a:solidFill>
                <a:srgbClr val="25488E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EA5359-EEE2-BF88-4803-2AFDA02F2430}"/>
              </a:ext>
            </a:extLst>
          </p:cNvPr>
          <p:cNvGrpSpPr/>
          <p:nvPr/>
        </p:nvGrpSpPr>
        <p:grpSpPr>
          <a:xfrm>
            <a:off x="-635" y="0"/>
            <a:ext cx="7560310" cy="1287145"/>
            <a:chOff x="-1" y="0"/>
            <a:chExt cx="11906" cy="236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23DA863-38E7-03E7-525A-9FA1A5E8668B}"/>
                </a:ext>
              </a:extLst>
            </p:cNvPr>
            <p:cNvSpPr/>
            <p:nvPr/>
          </p:nvSpPr>
          <p:spPr>
            <a:xfrm>
              <a:off x="-1" y="0"/>
              <a:ext cx="11906" cy="202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fontAlgn="base" hangingPunct="0"/>
              <a:endParaRPr lang="zh-CN" altLang="en-US" sz="1200"/>
            </a:p>
          </p:txBody>
        </p:sp>
        <p:pic>
          <p:nvPicPr>
            <p:cNvPr id="4" name="图片 1191057234">
              <a:extLst>
                <a:ext uri="{FF2B5EF4-FFF2-40B4-BE49-F238E27FC236}">
                  <a16:creationId xmlns:a16="http://schemas.microsoft.com/office/drawing/2014/main" id="{A465056F-8A66-386C-77B9-0D23895579D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37"/>
            <a:stretch>
              <a:fillRect/>
            </a:stretch>
          </p:blipFill>
          <p:spPr>
            <a:xfrm flipV="1">
              <a:off x="0" y="0"/>
              <a:ext cx="11905" cy="1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27D9B903-B853-AED1-440E-23D69098B02E}"/>
                </a:ext>
              </a:extLst>
            </p:cNvPr>
            <p:cNvSpPr/>
            <p:nvPr/>
          </p:nvSpPr>
          <p:spPr>
            <a:xfrm>
              <a:off x="568" y="86"/>
              <a:ext cx="10122" cy="2277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lang="en-US" altLang="en-US" sz="100" dirty="0"/>
            </a:p>
            <a:p>
              <a:pPr marL="189230" indent="0" algn="ctr" rtl="0" eaLnBrk="0" fontAlgn="auto">
                <a:lnSpc>
                  <a:spcPct val="120000"/>
                </a:lnSpc>
              </a:pPr>
              <a:endParaRPr lang="zh-CN" b="1" kern="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1" name="picture 24">
              <a:extLst>
                <a:ext uri="{FF2B5EF4-FFF2-40B4-BE49-F238E27FC236}">
                  <a16:creationId xmlns:a16="http://schemas.microsoft.com/office/drawing/2014/main" id="{56108322-A84E-36C2-9DAB-3B538D7A5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10388" y="166"/>
              <a:ext cx="1111" cy="720"/>
            </a:xfrm>
            <a:prstGeom prst="rect">
              <a:avLst/>
            </a:prstGeom>
          </p:spPr>
        </p:pic>
        <p:pic>
          <p:nvPicPr>
            <p:cNvPr id="15" name="picture 32">
              <a:extLst>
                <a:ext uri="{FF2B5EF4-FFF2-40B4-BE49-F238E27FC236}">
                  <a16:creationId xmlns:a16="http://schemas.microsoft.com/office/drawing/2014/main" id="{CC7A2E6E-C646-B064-4AD6-5E8F7A5F4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10118" y="1315"/>
              <a:ext cx="1585" cy="271"/>
            </a:xfrm>
            <a:prstGeom prst="rect">
              <a:avLst/>
            </a:prstGeom>
          </p:spPr>
        </p:pic>
        <p:pic>
          <p:nvPicPr>
            <p:cNvPr id="16" name="picture 34">
              <a:extLst>
                <a:ext uri="{FF2B5EF4-FFF2-40B4-BE49-F238E27FC236}">
                  <a16:creationId xmlns:a16="http://schemas.microsoft.com/office/drawing/2014/main" id="{830A30D6-1FA1-570C-2621-E7A0ECE1F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10129" y="1656"/>
              <a:ext cx="1581" cy="253"/>
            </a:xfrm>
            <a:prstGeom prst="rect">
              <a:avLst/>
            </a:prstGeom>
          </p:spPr>
        </p:pic>
        <p:pic>
          <p:nvPicPr>
            <p:cNvPr id="17" name="picture 40">
              <a:extLst>
                <a:ext uri="{FF2B5EF4-FFF2-40B4-BE49-F238E27FC236}">
                  <a16:creationId xmlns:a16="http://schemas.microsoft.com/office/drawing/2014/main" id="{A80D3FD8-2823-B606-399C-3F679A5F6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10735" y="907"/>
              <a:ext cx="457" cy="222"/>
            </a:xfrm>
            <a:prstGeom prst="rect">
              <a:avLst/>
            </a:prstGeom>
          </p:spPr>
        </p:pic>
        <p:sp>
          <p:nvSpPr>
            <p:cNvPr id="18" name="文本框 7">
              <a:extLst>
                <a:ext uri="{FF2B5EF4-FFF2-40B4-BE49-F238E27FC236}">
                  <a16:creationId xmlns:a16="http://schemas.microsoft.com/office/drawing/2014/main" id="{8B9AD99E-8BB4-FDEF-1603-73B17AB77CB3}"/>
                </a:ext>
              </a:extLst>
            </p:cNvPr>
            <p:cNvSpPr txBox="1"/>
            <p:nvPr/>
          </p:nvSpPr>
          <p:spPr>
            <a:xfrm>
              <a:off x="2164" y="292"/>
              <a:ext cx="6232" cy="1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 eaLnBrk="0" fontAlgn="base" hangingPunct="0"/>
              <a:r>
                <a:rPr lang="en-US" altLang="zh-CN" sz="2000" b="1" kern="1200" dirty="0" err="1">
                  <a:solidFill>
                    <a:srgbClr val="25488E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国药中生生物技术研究院</a:t>
              </a:r>
              <a:endParaRPr lang="en-US" altLang="zh-CN" sz="2000" b="1" kern="1200" dirty="0">
                <a:solidFill>
                  <a:srgbClr val="25488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  <a:p>
              <a:pPr algn="dist" eaLnBrk="0" fontAlgn="base" hangingPunct="0"/>
              <a:r>
                <a:rPr lang="zh-CN" altLang="en-US" sz="2000" b="1" kern="1200" dirty="0">
                  <a:solidFill>
                    <a:srgbClr val="25488E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新型疫苗国家工程研究中心</a:t>
              </a:r>
            </a:p>
            <a:p>
              <a:pPr algn="dist" eaLnBrk="0" fontAlgn="base" hangingPunct="0"/>
              <a:r>
                <a:rPr lang="en-US" altLang="zh-CN" sz="1200" b="1" dirty="0">
                  <a:solidFill>
                    <a:srgbClr val="25488E"/>
                  </a:solidFill>
                  <a:latin typeface="Arial Black" panose="020B0A04020102020204" charset="0"/>
                  <a:ea typeface="微软雅黑" panose="020B0503020204020204" charset="-122"/>
                  <a:cs typeface="Arial Black" panose="020B0A04020102020204" charset="0"/>
                  <a:sym typeface="Times New Roman" panose="02020603050405020304"/>
                </a:rPr>
                <a:t>NATIONAL VACCINE &amp; SERUM INSTITUTE</a:t>
              </a:r>
              <a:endParaRPr lang="zh-CN" altLang="en-US" sz="1200" b="1" kern="1200" dirty="0">
                <a:solidFill>
                  <a:srgbClr val="25488E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  <a:sym typeface="Times New Roman" panose="02020603050405020304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3298C99-ADB1-6284-F154-2D2FBEEF8024}"/>
              </a:ext>
            </a:extLst>
          </p:cNvPr>
          <p:cNvSpPr txBox="1"/>
          <p:nvPr/>
        </p:nvSpPr>
        <p:spPr>
          <a:xfrm>
            <a:off x="541469" y="9606155"/>
            <a:ext cx="5153434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联系人：  韩子泊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</a:p>
          <a:p>
            <a:pPr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联系电话：  010-52245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277     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5911093356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地址：北京市经济技术开发区经海二路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38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中国生物研究院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43113A0-38C3-C376-90EE-DF22B46D6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62772"/>
              </p:ext>
            </p:extLst>
          </p:nvPr>
        </p:nvGraphicFramePr>
        <p:xfrm>
          <a:off x="247033" y="3870622"/>
          <a:ext cx="3316641" cy="320141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316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10">
                <a:tc>
                  <a:txBody>
                    <a:bodyPr/>
                    <a:lstStyle/>
                    <a:p>
                      <a:pPr marL="0" marR="0" lvl="0" indent="0" algn="just" defTabSz="822960" rtl="0" eaLnBrk="0" fontAlgn="base" latinLnBrk="0" hangingPunct="0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免疫评价技术平台仪器设备</a:t>
                      </a:r>
                      <a:endParaRPr kumimoji="0" lang="en-US" altLang="zh-C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流式细胞仪（</a:t>
                      </a:r>
                      <a:r>
                        <a:rPr lang="en-US" altLang="zh-CN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2</a:t>
                      </a:r>
                      <a:r>
                        <a:rPr lang="zh-CN" altLang="en-US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台）</a:t>
                      </a:r>
                      <a:endParaRPr lang="en-US" altLang="zh-CN" sz="1400" b="0" kern="1200" noProof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多功能荧光酶联免疫斑点分析仪</a:t>
                      </a:r>
                      <a:endParaRPr lang="en-US" altLang="zh-CN" sz="1400" b="0" kern="1200" noProof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微流控细胞因子检测仪</a:t>
                      </a:r>
                      <a:endParaRPr lang="en-US" altLang="zh-CN" sz="1400" b="0" kern="1200" noProof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高通量液相芯片多因子检测仪</a:t>
                      </a:r>
                      <a:endParaRPr lang="en-US" altLang="zh-CN" sz="1400" b="0" kern="1200" noProof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高通量生物分子相互作用分析仪</a:t>
                      </a:r>
                      <a:endParaRPr lang="en-US" altLang="zh-CN" sz="1400" b="0" kern="1200" noProof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高分辨率共聚焦显微镜</a:t>
                      </a:r>
                      <a:endParaRPr lang="en-US" altLang="zh-CN" sz="1400" b="0" kern="1200" noProof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活细胞实时成像仪</a:t>
                      </a:r>
                      <a:endParaRPr lang="en-US" altLang="zh-CN" sz="1400" b="0" kern="1200" noProof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400" b="0" kern="1200" noProof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Calibri" pitchFamily="34" charset="0"/>
                        </a:rPr>
                        <a:t>小动物三维光学活体成像仪</a:t>
                      </a:r>
                      <a:endParaRPr lang="en-US" altLang="zh-CN" sz="1400" b="0" kern="1200" noProof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itchFamily="34" charset="0"/>
                      </a:endParaRPr>
                    </a:p>
                  </a:txBody>
                  <a:tcPr marL="49695" marR="49695" marT="0" marB="0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0CA65F3-E268-FEC6-DD98-C05835723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970573"/>
              </p:ext>
            </p:extLst>
          </p:nvPr>
        </p:nvGraphicFramePr>
        <p:xfrm>
          <a:off x="3740055" y="3866527"/>
          <a:ext cx="3545029" cy="320141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545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10">
                <a:tc>
                  <a:txBody>
                    <a:bodyPr/>
                    <a:lstStyle/>
                    <a:p>
                      <a:pPr marL="0" marR="0" lvl="0" indent="0" algn="just" defTabSz="822960" rtl="0" eaLnBrk="0" fontAlgn="base" latinLnBrk="0" hangingPunct="0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免疫评价技术平台服务项目</a:t>
                      </a:r>
                      <a:endParaRPr kumimoji="0" lang="en-US" altLang="zh-CN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免疫细胞亚群与表型检测</a:t>
                      </a:r>
                      <a:endPara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抗原特异性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T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细胞应答检测</a:t>
                      </a:r>
                      <a:endPara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       - 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胞内细胞因子染色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/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多色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ELISPOT</a:t>
                      </a: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免疫相关分子多重定量检测</a:t>
                      </a:r>
                      <a:endPara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       - 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细胞因子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/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趋化因子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/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肿瘤标志物</a:t>
                      </a:r>
                      <a:endPara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抗原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抗体亲和力分析</a:t>
                      </a:r>
                      <a:endPara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免疫组织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/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细胞荧光</a:t>
                      </a:r>
                      <a:endPara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  <a:p>
                      <a:pPr marL="360000" marR="0" lvl="1" indent="0" algn="just" defTabSz="82296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活体动物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/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Calibri" pitchFamily="34" charset="0"/>
                        </a:rPr>
                        <a:t>活细胞免疫示踪</a:t>
                      </a:r>
                      <a:endParaRPr kumimoji="0" lang="en-US" altLang="zh-CN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</a:txBody>
                  <a:tcPr marL="49695" marR="49695" marT="0" marB="0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4F67C853-4212-992D-068B-B6C1CBD2F77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019" y="6696584"/>
            <a:ext cx="4912455" cy="27600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D0E8C22-336C-85C7-74A1-728AA2BD668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2141" r="1" b="58573"/>
          <a:stretch/>
        </p:blipFill>
        <p:spPr>
          <a:xfrm>
            <a:off x="5177034" y="7189770"/>
            <a:ext cx="1224667" cy="119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A0D8B77-493F-F1C4-BDB3-A6C735A785F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4027" b="32181"/>
          <a:stretch/>
        </p:blipFill>
        <p:spPr>
          <a:xfrm>
            <a:off x="6158864" y="6696584"/>
            <a:ext cx="1171791" cy="98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04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FjZmVjMTFhNDk1YjU5YmQyNzgxMDZjOTZlZmNkYmM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297</Words>
  <Application>Microsoft Office PowerPoint</Application>
  <PresentationFormat>自定义</PresentationFormat>
  <Paragraphs>27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微软雅黑</vt:lpstr>
      <vt:lpstr>Arial</vt:lpstr>
      <vt:lpstr>Arial Black</vt:lpstr>
      <vt:lpstr>Calibri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20240228 病原学实验室学术论坛海报</dc:title>
  <dc:creator>zibo_</dc:creator>
  <cp:lastModifiedBy>zibo_han@126.com</cp:lastModifiedBy>
  <cp:revision>67</cp:revision>
  <dcterms:created xsi:type="dcterms:W3CDTF">2024-04-08T05:09:00Z</dcterms:created>
  <dcterms:modified xsi:type="dcterms:W3CDTF">2025-02-06T08:23:16Z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2024-04-17T21:08:34Z</vt:filetime>
  </property>
  <property fmtid="{D5CDD505-2E9C-101B-9397-08002B2CF9AE}" pid="4" name="ICV">
    <vt:lpwstr>9B94BEBD5A6C47C69491624A01246B4B</vt:lpwstr>
  </property>
  <property fmtid="{D5CDD505-2E9C-101B-9397-08002B2CF9AE}" pid="5" name="KSOProductBuildVer">
    <vt:lpwstr>2052-11.8.2.11716</vt:lpwstr>
  </property>
</Properties>
</file>